
<file path=[Content_Types].xml><?xml version="1.0" encoding="utf-8"?>
<Types xmlns="http://schemas.openxmlformats.org/package/2006/content-types">
  <Default Extension="emf" ContentType="image/x-em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75" r:id="rId4"/>
    <p:sldId id="259" r:id="rId5"/>
    <p:sldId id="276" r:id="rId6"/>
    <p:sldId id="278" r:id="rId7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184D1F7-1005-46E6-BADC-7A099D112E72}">
          <p14:sldIdLst/>
        </p14:section>
        <p14:section name="Untitled Section" id="{E849CB74-6FC8-4043-8E37-27BBCB8B2143}">
          <p14:sldIdLst>
            <p14:sldId id="268"/>
            <p14:sldId id="256"/>
            <p14:sldId id="275"/>
            <p14:sldId id="259"/>
            <p14:sldId id="276"/>
            <p14:sldId id="27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chel Livingston" initials="RL" lastIdx="4" clrIdx="0">
    <p:extLst>
      <p:ext uri="{19B8F6BF-5375-455C-9EA6-DF929625EA0E}">
        <p15:presenceInfo xmlns:p15="http://schemas.microsoft.com/office/powerpoint/2012/main" userId="S-1-5-21-2146773085-1641818484-689510791-8642" providerId="AD"/>
      </p:ext>
    </p:extLst>
  </p:cmAuthor>
  <p:cmAuthor id="2" name="Deanna Welker" initials="DW" lastIdx="6" clrIdx="1">
    <p:extLst>
      <p:ext uri="{19B8F6BF-5375-455C-9EA6-DF929625EA0E}">
        <p15:presenceInfo xmlns:p15="http://schemas.microsoft.com/office/powerpoint/2012/main" userId="S-1-5-21-2146773085-1641818484-689510791-866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3T08:43:31.089" idx="3">
    <p:pos x="10" y="10"/>
    <p:text>First thing, you will see this is for last year's report. Different than the As of now, you do not receive a confirmation for the Report. And, although you will not be getting a confirmation, we can send you ca opy of the report. Another note, the report can be overriden.</p:text>
    <p:extLst>
      <p:ext uri="{C676402C-5697-4E1C-873F-D02D1690AC5C}">
        <p15:threadingInfo xmlns:p15="http://schemas.microsoft.com/office/powerpoint/2012/main" timeZoneBias="24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23T08:48:06.170" idx="4">
    <p:pos x="10" y="10"/>
    <p:text>Jasmine will talk about local dues and local support. Local dues are a service we provide to the chapter. Keep records for seven years. Cash receipts three years.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36D876-0F10-4E67-A237-51DC991391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32B53-DD7E-4884-A3A7-60069EE3C6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F8BD6-D9CD-4A4B-A5C3-E37446866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2E0C95-B437-45FB-B838-C9D2ACCA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14081-6F59-4E9C-A8C4-DF28AE60E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4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96048-7DD3-40A4-B1F1-D90F3830D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F676B3-C39B-4982-BCDB-52B1230960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FF8612-4280-4F63-8F09-7B229A41D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E00BD3-75D2-4A94-B3B4-5626A805B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F7FE2F-467E-4AE1-ADC7-89C7EB1096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430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FCACB29-317E-450C-A16D-3D06090344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7C3691-E0F4-4241-A9BD-1F8FE49EBF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26212-46D8-4A15-9E36-D46A40998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625484-962B-4F81-BAE4-B347AB9B0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C54E7F-9520-46AD-9AD1-90BC2314F5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1038-1744-45D5-A717-874A139AB8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31032-3BEE-488F-AD3C-EB95732E5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88EBE7-C221-4488-8324-3E11D6F521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8B893A-83E6-4184-B8B2-D09CD527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7B842E-5B72-406B-9750-06783C1B3C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910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031F6-F768-44A4-A268-AE9765435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187C7-424B-4966-A9B3-869824893D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BDC9A6-AB5A-4FFD-9CCB-73B4951A4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0CB668-998B-4D2F-8C33-FCFBCB451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57F3D9-0ECA-4712-BBFA-47E288A22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7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3172E-6C41-4F00-8AF9-CB69B6F25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58706-EF95-4DE0-BE47-D4024B263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69742A-0CC3-4AF9-917A-9CC8F9277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2DF2BE-7069-4666-8C6A-30B6CD9E8F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32A7A8-9844-4E33-BDBC-A75757555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68CBA5-E384-4A39-B2B6-EA624B6EF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5224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96EC8-C713-4BED-8B3F-E25508992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F39861-6835-4A59-8665-A1B74D1862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92F5AE-9B63-4505-8F78-1D61058DC2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49BFFD-6426-44D9-A9F0-6EFCF11FF7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7DD158-7497-4013-9A19-3960B562E9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1AC551-D229-40BD-8368-BAB59CAA32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CBC235F-D793-4A72-9295-BD74920C7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5A004-6E52-4615-8EA6-1BD0CABDC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73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C94C7-10BB-4A4F-813D-1E68DD349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25BB63-3209-4D00-8CDC-81EF86DD9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5ECF9C-BEAB-491C-B6BC-F2A5E223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A014A-E9EC-4D74-A071-72AA78DDF7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191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63AFCC-3006-4AFD-B966-3CF9665CD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C99B2-0D12-4415-BDB0-B0A65FA40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0B530E-D8DD-4F85-B098-3413F0BC8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8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86AE2-152C-44DE-A3E9-4C87F5616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F2CA1-DA87-49BE-860E-F86980EEBE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56E4B-DBF4-409F-A97E-6BB9F63B4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7768C5-4568-4A8E-B2B6-151AF11F5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03BFCE-66AB-4BB0-BDEC-2E1B5DD79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848BF4-4F2F-4E9C-BEF3-7067A7DED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474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0605F-7021-4077-9686-4AF7950A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B770E30-01E5-46E1-8468-AFA553C0EF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7EA95-FDE2-4F24-8E28-2B4E174894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7D9C51-1E46-4701-87A3-993DC9BA91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EACCF5-DA4F-42A2-870D-2000ECF0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69D705-27C1-4BAC-B0AA-1D91CBEB9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458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33E5B7-F235-4EFD-9F8C-8CC8B6991E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C5D145-8225-4EC8-A233-725256BFC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C09246-82DC-432E-A170-DC221DECA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4A6D-5F57-4868-BD85-744133728A63}" type="datetimeFigureOut">
              <a:rPr lang="en-US" smtClean="0"/>
              <a:t>4/23/20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AA3FB2-6896-4547-BD43-352E9BEEF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A6391-9D42-4CF0-97AE-2603BC352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4B431-DBDC-4E4D-95CF-04832913C3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36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hapters@sigmaxi.or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inance@sigmax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33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884D9BD-E6E6-4F17-8E02-39807BC1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Hello!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913F27-01F5-47AB-9D0C-53B04F7C1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8580" y="1078525"/>
            <a:ext cx="5206800" cy="1314716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5CD1914-77D2-48F8-BB02-B873D3B4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470" y="2930768"/>
            <a:ext cx="7931020" cy="36532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b="1" dirty="0"/>
              <a:t>Welcome to the Chapter Chats on Finance!</a:t>
            </a:r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endParaRPr lang="en-US" sz="2400" b="1" dirty="0"/>
          </a:p>
          <a:p>
            <a:pPr marL="0" indent="0" algn="ctr">
              <a:buNone/>
            </a:pPr>
            <a:r>
              <a:rPr lang="en-US" sz="3600" b="1" dirty="0"/>
              <a:t>Join Us at 3:00 PM EST</a:t>
            </a:r>
          </a:p>
        </p:txBody>
      </p:sp>
    </p:spTree>
    <p:extLst>
      <p:ext uri="{BB962C8B-B14F-4D97-AF65-F5344CB8AC3E}">
        <p14:creationId xmlns:p14="http://schemas.microsoft.com/office/powerpoint/2010/main" val="3869414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33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884D9BD-E6E6-4F17-8E02-39807BC1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Upcoming Deadlines</a:t>
            </a: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913F27-01F5-47AB-9D0C-53B04F7C1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020" y="266188"/>
            <a:ext cx="3285931" cy="82969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5CD1914-77D2-48F8-BB02-B873D3B4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470" y="1250302"/>
            <a:ext cx="7931020" cy="5341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May 1</a:t>
            </a:r>
            <a:r>
              <a:rPr lang="en-US" sz="2400" b="1" baseline="30000" dirty="0"/>
              <a:t>st</a:t>
            </a:r>
            <a:r>
              <a:rPr lang="en-US" sz="2400" b="1" dirty="0"/>
              <a:t>:</a:t>
            </a:r>
          </a:p>
          <a:p>
            <a:r>
              <a:rPr lang="en-US" sz="2400" dirty="0"/>
              <a:t>Deadline to get in Good Standing for June Local Support</a:t>
            </a:r>
          </a:p>
          <a:p>
            <a:r>
              <a:rPr lang="en-US" sz="2400" dirty="0"/>
              <a:t>To be in good standing you need: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Annual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Treasurer’s Report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By-Laws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Slate of Officers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3 new members every 2 years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dirty="0"/>
              <a:t>To send a delegate to the Annual Meeting once every three years</a:t>
            </a:r>
          </a:p>
          <a:p>
            <a:pPr marL="0" indent="0">
              <a:buNone/>
            </a:pPr>
            <a:r>
              <a:rPr lang="en-US" sz="2400" b="1" dirty="0"/>
              <a:t>June 30</a:t>
            </a:r>
            <a:r>
              <a:rPr lang="en-US" sz="2400" b="1" baseline="30000" dirty="0"/>
              <a:t>th</a:t>
            </a:r>
            <a:r>
              <a:rPr lang="en-US" sz="2400" b="1" dirty="0"/>
              <a:t>:</a:t>
            </a:r>
          </a:p>
          <a:p>
            <a:r>
              <a:rPr lang="en-US" sz="2400" dirty="0"/>
              <a:t>End of Fiscal Year</a:t>
            </a:r>
          </a:p>
          <a:p>
            <a:pPr marL="0" indent="0">
              <a:buNone/>
            </a:pPr>
            <a:r>
              <a:rPr lang="en-US" sz="2400" b="1" dirty="0"/>
              <a:t>July 14</a:t>
            </a:r>
            <a:r>
              <a:rPr lang="en-US" sz="2400" b="1" baseline="30000" dirty="0"/>
              <a:t>th</a:t>
            </a:r>
            <a:r>
              <a:rPr lang="en-US" sz="2400" b="1" dirty="0"/>
              <a:t>:</a:t>
            </a:r>
          </a:p>
          <a:p>
            <a:r>
              <a:rPr lang="en-US" sz="2400" dirty="0"/>
              <a:t>20% discount off Annual Meeting Registration ends</a:t>
            </a:r>
          </a:p>
        </p:txBody>
      </p:sp>
    </p:spTree>
    <p:extLst>
      <p:ext uri="{BB962C8B-B14F-4D97-AF65-F5344CB8AC3E}">
        <p14:creationId xmlns:p14="http://schemas.microsoft.com/office/powerpoint/2010/main" val="249987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33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884D9BD-E6E6-4F17-8E02-39807BC1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Come Back Again!</a:t>
            </a:r>
            <a:endParaRPr lang="en-US" sz="26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913F27-01F5-47AB-9D0C-53B04F7C1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020" y="266188"/>
            <a:ext cx="3285931" cy="82969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5CD1914-77D2-48F8-BB02-B873D3B4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469" y="1250302"/>
            <a:ext cx="8228451" cy="5341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Join us for Future Chapter Chats:</a:t>
            </a:r>
          </a:p>
          <a:p>
            <a:pPr marL="0" indent="0">
              <a:buNone/>
            </a:pPr>
            <a:r>
              <a:rPr lang="en-US" dirty="0"/>
              <a:t>(Each of these chats are subject to change)</a:t>
            </a:r>
          </a:p>
          <a:p>
            <a:pPr lvl="1"/>
            <a:r>
              <a:rPr lang="en-US" dirty="0"/>
              <a:t>June 5: Chapter Management and Onboarding</a:t>
            </a:r>
          </a:p>
          <a:p>
            <a:pPr lvl="1"/>
            <a:r>
              <a:rPr lang="en-US" dirty="0"/>
              <a:t>September 1: Chapter Programming and Communication</a:t>
            </a:r>
          </a:p>
          <a:p>
            <a:pPr lvl="1"/>
            <a:r>
              <a:rPr lang="en-US" dirty="0"/>
              <a:t>December 2: Chapter Grants</a:t>
            </a:r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3840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7" name="Rectangle 56">
            <a:extLst>
              <a:ext uri="{FF2B5EF4-FFF2-40B4-BE49-F238E27FC236}">
                <a16:creationId xmlns:a16="http://schemas.microsoft.com/office/drawing/2014/main" id="{59D9791C-280B-4408-AC3C-3014885D4A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CA04019-2B8E-45F6-9E6E-0F9C9804B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5528" y="814752"/>
            <a:ext cx="4762434" cy="5230344"/>
          </a:xfrm>
          <a:prstGeom prst="rect">
            <a:avLst/>
          </a:prstGeom>
        </p:spPr>
      </p:pic>
      <p:sp>
        <p:nvSpPr>
          <p:cNvPr id="59" name="Freeform 59">
            <a:extLst>
              <a:ext uri="{FF2B5EF4-FFF2-40B4-BE49-F238E27FC236}">
                <a16:creationId xmlns:a16="http://schemas.microsoft.com/office/drawing/2014/main" id="{B605E23B-1FAD-4F55-8AE5-517BA0F761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833730" y="1520296"/>
            <a:ext cx="1101799" cy="5342467"/>
          </a:xfrm>
          <a:custGeom>
            <a:avLst/>
            <a:gdLst>
              <a:gd name="connsiteX0" fmla="*/ 1101799 w 1101799"/>
              <a:gd name="connsiteY0" fmla="*/ 0 h 5342467"/>
              <a:gd name="connsiteX1" fmla="*/ 0 w 1101799"/>
              <a:gd name="connsiteY1" fmla="*/ 1141661 h 5342467"/>
              <a:gd name="connsiteX2" fmla="*/ 0 w 1101799"/>
              <a:gd name="connsiteY2" fmla="*/ 5342467 h 5342467"/>
              <a:gd name="connsiteX3" fmla="*/ 1039862 w 1101799"/>
              <a:gd name="connsiteY3" fmla="*/ 5342467 h 5342467"/>
              <a:gd name="connsiteX4" fmla="*/ 1101799 w 1101799"/>
              <a:gd name="connsiteY4" fmla="*/ 5278421 h 5342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01799" h="5342467">
                <a:moveTo>
                  <a:pt x="1101799" y="0"/>
                </a:moveTo>
                <a:lnTo>
                  <a:pt x="0" y="1141661"/>
                </a:lnTo>
                <a:lnTo>
                  <a:pt x="0" y="5342467"/>
                </a:lnTo>
                <a:lnTo>
                  <a:pt x="1039862" y="5342467"/>
                </a:lnTo>
                <a:lnTo>
                  <a:pt x="1101799" y="5278421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1" name="Freeform 6">
            <a:extLst>
              <a:ext uri="{FF2B5EF4-FFF2-40B4-BE49-F238E27FC236}">
                <a16:creationId xmlns:a16="http://schemas.microsoft.com/office/drawing/2014/main" id="{788FFBB2-9B6D-428C-8A0F-DEAC20BB86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5832729" y="1070835"/>
            <a:ext cx="762170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" name="Freeform 7">
            <a:extLst>
              <a:ext uri="{FF2B5EF4-FFF2-40B4-BE49-F238E27FC236}">
                <a16:creationId xmlns:a16="http://schemas.microsoft.com/office/drawing/2014/main" id="{91E1BC18-6DAB-4484-889F-E817337D23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>
            <a:off x="6114455" y="803186"/>
            <a:ext cx="485207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5" name="Rectangle 8">
            <a:extLst>
              <a:ext uri="{FF2B5EF4-FFF2-40B4-BE49-F238E27FC236}">
                <a16:creationId xmlns:a16="http://schemas.microsoft.com/office/drawing/2014/main" id="{E4F19E65-6009-4E88-B321-57599B69A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091342" y="804101"/>
            <a:ext cx="6100658" cy="52516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884D9BD-E6E6-4F17-8E02-39807BC1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69179" y="1317403"/>
            <a:ext cx="4819732" cy="1126457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US" sz="2500">
                <a:solidFill>
                  <a:srgbClr val="FFFFFF"/>
                </a:solidFill>
              </a:rPr>
              <a:t>The Treasurer’s Report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5CD1914-77D2-48F8-BB02-B873D3B4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4899" y="2443860"/>
            <a:ext cx="4794012" cy="334330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FEFFFF"/>
                </a:solidFill>
              </a:rPr>
              <a:t>Simplifying the Process:</a:t>
            </a:r>
          </a:p>
          <a:p>
            <a:r>
              <a:rPr lang="en-US" sz="24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Take a look at the report in advance of filling it out</a:t>
            </a:r>
          </a:p>
          <a:p>
            <a:r>
              <a:rPr lang="en-US" sz="24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will help you become acquainted with the information you need to fill out</a:t>
            </a:r>
          </a:p>
          <a:p>
            <a:r>
              <a:rPr lang="en-US" sz="2400" dirty="0">
                <a:solidFill>
                  <a:srgbClr val="FE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Then begin filling it out</a:t>
            </a:r>
          </a:p>
          <a:p>
            <a:pPr marL="0" indent="0">
              <a:buNone/>
            </a:pPr>
            <a:endParaRPr lang="en-US" sz="2400" dirty="0">
              <a:solidFill>
                <a:srgbClr val="FEFFFF"/>
              </a:solidFill>
            </a:endParaRPr>
          </a:p>
          <a:p>
            <a:pPr marL="0" indent="0">
              <a:buNone/>
            </a:pPr>
            <a:endParaRPr lang="en-US" sz="2400" dirty="0">
              <a:solidFill>
                <a:srgbClr val="FE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32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6A1473A6-3F22-483E-8A30-80B9D2B145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AA1375E3-3E53-4D75-BAB7-E5929BFCB2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534368" y="563918"/>
            <a:ext cx="4119932" cy="5978614"/>
            <a:chOff x="7513372" y="803186"/>
            <a:chExt cx="4163968" cy="5978614"/>
          </a:xfrm>
        </p:grpSpPr>
        <p:sp>
          <p:nvSpPr>
            <p:cNvPr id="48" name="Freeform 6">
              <a:extLst>
                <a:ext uri="{FF2B5EF4-FFF2-40B4-BE49-F238E27FC236}">
                  <a16:creationId xmlns:a16="http://schemas.microsoft.com/office/drawing/2014/main" id="{0BBEEF67-3DDF-46CF-8CD5-EA5F0E4FB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9586" y="1070835"/>
              <a:ext cx="687754" cy="5710965"/>
            </a:xfrm>
            <a:custGeom>
              <a:avLst/>
              <a:gdLst>
                <a:gd name="T0" fmla="*/ 414 w 414"/>
                <a:gd name="T1" fmla="*/ 2447 h 2447"/>
                <a:gd name="T2" fmla="*/ 0 w 414"/>
                <a:gd name="T3" fmla="*/ 2247 h 2447"/>
                <a:gd name="T4" fmla="*/ 0 w 414"/>
                <a:gd name="T5" fmla="*/ 0 h 2447"/>
                <a:gd name="T6" fmla="*/ 414 w 414"/>
                <a:gd name="T7" fmla="*/ 200 h 2447"/>
                <a:gd name="T8" fmla="*/ 414 w 414"/>
                <a:gd name="T9" fmla="*/ 2447 h 24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4" h="2447">
                  <a:moveTo>
                    <a:pt x="414" y="2447"/>
                  </a:moveTo>
                  <a:lnTo>
                    <a:pt x="0" y="2247"/>
                  </a:lnTo>
                  <a:lnTo>
                    <a:pt x="0" y="0"/>
                  </a:lnTo>
                  <a:lnTo>
                    <a:pt x="414" y="200"/>
                  </a:lnTo>
                  <a:lnTo>
                    <a:pt x="414" y="244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7">
              <a:extLst>
                <a:ext uri="{FF2B5EF4-FFF2-40B4-BE49-F238E27FC236}">
                  <a16:creationId xmlns:a16="http://schemas.microsoft.com/office/drawing/2014/main" id="{8FAC1C95-F817-487C-B8B2-CF141FBB1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0988949" y="803186"/>
              <a:ext cx="409371" cy="5521414"/>
            </a:xfrm>
            <a:custGeom>
              <a:avLst/>
              <a:gdLst>
                <a:gd name="T0" fmla="*/ 209 w 209"/>
                <a:gd name="T1" fmla="*/ 2246 h 2358"/>
                <a:gd name="T2" fmla="*/ 0 w 209"/>
                <a:gd name="T3" fmla="*/ 2358 h 2358"/>
                <a:gd name="T4" fmla="*/ 0 w 209"/>
                <a:gd name="T5" fmla="*/ 111 h 2358"/>
                <a:gd name="T6" fmla="*/ 209 w 209"/>
                <a:gd name="T7" fmla="*/ 0 h 2358"/>
                <a:gd name="T8" fmla="*/ 209 w 209"/>
                <a:gd name="T9" fmla="*/ 2246 h 23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9" h="2358">
                  <a:moveTo>
                    <a:pt x="209" y="2246"/>
                  </a:moveTo>
                  <a:lnTo>
                    <a:pt x="0" y="2358"/>
                  </a:lnTo>
                  <a:lnTo>
                    <a:pt x="0" y="111"/>
                  </a:lnTo>
                  <a:lnTo>
                    <a:pt x="209" y="0"/>
                  </a:lnTo>
                  <a:lnTo>
                    <a:pt x="209" y="2246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8">
              <a:extLst>
                <a:ext uri="{FF2B5EF4-FFF2-40B4-BE49-F238E27FC236}">
                  <a16:creationId xmlns:a16="http://schemas.microsoft.com/office/drawing/2014/main" id="{C2C5363A-D941-4AA1-8D38-D7E44A1E2E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513372" y="804101"/>
              <a:ext cx="3880238" cy="525164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8" name="Title 7">
            <a:extLst>
              <a:ext uri="{FF2B5EF4-FFF2-40B4-BE49-F238E27FC236}">
                <a16:creationId xmlns:a16="http://schemas.microsoft.com/office/drawing/2014/main" id="{4884D9BD-E6E6-4F17-8E02-39807BC1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8468" y="885651"/>
            <a:ext cx="3229803" cy="4624603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Creating a Financially Healthy Chapter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05CD1914-77D2-48F8-BB02-B873D3B4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708" y="885651"/>
            <a:ext cx="6525220" cy="4616849"/>
          </a:xfrm>
        </p:spPr>
        <p:txBody>
          <a:bodyPr anchor="ctr">
            <a:normAutofit/>
          </a:bodyPr>
          <a:lstStyle/>
          <a:p>
            <a:r>
              <a:rPr lang="en-US" sz="2400" dirty="0"/>
              <a:t>Figuring out who will be paying for nominees</a:t>
            </a:r>
          </a:p>
          <a:p>
            <a:r>
              <a:rPr lang="en-US" sz="2400" dirty="0"/>
              <a:t>Collecting local dues</a:t>
            </a:r>
          </a:p>
          <a:p>
            <a:r>
              <a:rPr lang="en-US" sz="2400" dirty="0"/>
              <a:t>Staying in Good Standing to receive local support</a:t>
            </a:r>
          </a:p>
          <a:p>
            <a:r>
              <a:rPr lang="en-US" sz="2400" dirty="0"/>
              <a:t>Small chapter banking</a:t>
            </a:r>
          </a:p>
          <a:p>
            <a:r>
              <a:rPr lang="en-US" sz="2400" dirty="0"/>
              <a:t>Healthy bookkeeping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324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33366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4884D9BD-E6E6-4F17-8E02-39807BC16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>
                <a:solidFill>
                  <a:srgbClr val="FFFFFF"/>
                </a:solidFill>
              </a:rPr>
              <a:t>Come Back Again!</a:t>
            </a:r>
            <a:endParaRPr lang="en-US" sz="2600" dirty="0">
              <a:solidFill>
                <a:srgbClr val="FFFFFF"/>
              </a:solidFill>
            </a:endParaRPr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F913F27-01F5-47AB-9D0C-53B04F7C1E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020" y="266188"/>
            <a:ext cx="3285931" cy="829697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05CD1914-77D2-48F8-BB02-B873D3B412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66469" y="1250302"/>
            <a:ext cx="8228451" cy="5341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Join us for Future Chapter Chats:</a:t>
            </a:r>
          </a:p>
          <a:p>
            <a:pPr marL="0" indent="0">
              <a:buNone/>
            </a:pPr>
            <a:r>
              <a:rPr lang="en-US" dirty="0"/>
              <a:t>(Each of these chats are subject to change)</a:t>
            </a:r>
          </a:p>
          <a:p>
            <a:pPr lvl="1"/>
            <a:r>
              <a:rPr lang="en-US" dirty="0"/>
              <a:t>June 5: Chapter Management and Onboarding</a:t>
            </a:r>
          </a:p>
          <a:p>
            <a:pPr lvl="1"/>
            <a:r>
              <a:rPr lang="en-US" dirty="0"/>
              <a:t>September 1: Chapter Programming and Communication</a:t>
            </a:r>
          </a:p>
          <a:p>
            <a:pPr lvl="1"/>
            <a:r>
              <a:rPr lang="en-US" dirty="0"/>
              <a:t>December 2: Chapter Grants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200" b="1" dirty="0"/>
              <a:t>Contact Us:</a:t>
            </a:r>
          </a:p>
          <a:p>
            <a:pPr lvl="1"/>
            <a:r>
              <a:rPr lang="en-US" dirty="0">
                <a:hlinkClick r:id="rId3"/>
              </a:rPr>
              <a:t>chapters@sigmaxi.org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finance@sigmaxi.org</a:t>
            </a:r>
            <a:endParaRPr lang="en-US" dirty="0"/>
          </a:p>
          <a:p>
            <a:pPr marL="0" indent="0">
              <a:buNone/>
            </a:pPr>
            <a:endParaRPr lang="en-US" sz="62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41703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243</Words>
  <Application>Microsoft Macintosh PowerPoint</Application>
  <PresentationFormat>Widescreen</PresentationFormat>
  <Paragraphs>46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Hello!</vt:lpstr>
      <vt:lpstr>Upcoming Deadlines</vt:lpstr>
      <vt:lpstr>Come Back Again!</vt:lpstr>
      <vt:lpstr>The Treasurer’s Report</vt:lpstr>
      <vt:lpstr>Creating a Financially Healthy Chapter</vt:lpstr>
      <vt:lpstr>Come Back Again!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Hello!</dc:title>
  <dc:creator>Rachel Livingston</dc:creator>
  <cp:lastModifiedBy>Rachel Livingston</cp:lastModifiedBy>
  <cp:revision>13</cp:revision>
  <dcterms:created xsi:type="dcterms:W3CDTF">2020-04-22T19:39:43Z</dcterms:created>
  <dcterms:modified xsi:type="dcterms:W3CDTF">2020-04-23T20:39:04Z</dcterms:modified>
</cp:coreProperties>
</file>